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5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Doherty" initials="DD" lastIdx="1" clrIdx="0">
    <p:extLst>
      <p:ext uri="{19B8F6BF-5375-455C-9EA6-DF929625EA0E}">
        <p15:presenceInfo xmlns:p15="http://schemas.microsoft.com/office/powerpoint/2012/main" userId="8e02444c56297e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C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5B905-26DB-4EC7-AAE6-7E9BA0750132}"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C93DC-491D-4912-9F4B-D3CAEA125DFD}" type="slidenum">
              <a:rPr lang="en-US" smtClean="0"/>
              <a:t>‹#›</a:t>
            </a:fld>
            <a:endParaRPr lang="en-US"/>
          </a:p>
        </p:txBody>
      </p:sp>
    </p:spTree>
    <p:extLst>
      <p:ext uri="{BB962C8B-B14F-4D97-AF65-F5344CB8AC3E}">
        <p14:creationId xmlns:p14="http://schemas.microsoft.com/office/powerpoint/2010/main" val="73386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2</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004494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11</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87964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12</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58705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3</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04883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4</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49394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5</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03518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6</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91355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7</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90324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8</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81760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9</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59426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37482-70A4-45B9-93F9-EA2A2898E685}" type="slidenum">
              <a:rPr lang="en-US"/>
              <a:pPr fontAlgn="base">
                <a:spcBef>
                  <a:spcPct val="0"/>
                </a:spcBef>
                <a:spcAft>
                  <a:spcPct val="0"/>
                </a:spcAft>
              </a:pPr>
              <a:t>10</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46997" y="4459526"/>
            <a:ext cx="5208482" cy="4224814"/>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767324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397230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357458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9572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88264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153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170597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3263143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71439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228773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EB9C6-D960-4D57-9FDE-2986A846CAD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81919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7EB9C6-D960-4D57-9FDE-2986A846CAD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67814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7EB9C6-D960-4D57-9FDE-2986A846CAD6}"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282656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7EB9C6-D960-4D57-9FDE-2986A846CAD6}"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166150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EB9C6-D960-4D57-9FDE-2986A846CAD6}"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109188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EB9C6-D960-4D57-9FDE-2986A846CAD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226128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EB9C6-D960-4D57-9FDE-2986A846CAD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46234-66E2-4AC1-B944-42310B64429F}" type="slidenum">
              <a:rPr lang="en-US" smtClean="0"/>
              <a:t>‹#›</a:t>
            </a:fld>
            <a:endParaRPr lang="en-US"/>
          </a:p>
        </p:txBody>
      </p:sp>
    </p:spTree>
    <p:extLst>
      <p:ext uri="{BB962C8B-B14F-4D97-AF65-F5344CB8AC3E}">
        <p14:creationId xmlns:p14="http://schemas.microsoft.com/office/powerpoint/2010/main" val="406091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7EB9C6-D960-4D57-9FDE-2986A846CAD6}" type="datetimeFigureOut">
              <a:rPr lang="en-US" smtClean="0"/>
              <a:t>2/8/2023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4046234-66E2-4AC1-B944-42310B64429F}" type="slidenum">
              <a:rPr lang="en-US" smtClean="0"/>
              <a:t>‹#›</a:t>
            </a:fld>
            <a:endParaRPr lang="en-US"/>
          </a:p>
        </p:txBody>
      </p:sp>
    </p:spTree>
    <p:extLst>
      <p:ext uri="{BB962C8B-B14F-4D97-AF65-F5344CB8AC3E}">
        <p14:creationId xmlns:p14="http://schemas.microsoft.com/office/powerpoint/2010/main" val="385046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2459865" y="1223492"/>
            <a:ext cx="6542467" cy="3670480"/>
          </a:xfrm>
          <a:prstGeom prst="rect">
            <a:avLst/>
          </a:prstGeom>
        </p:spPr>
      </p:pic>
    </p:spTree>
    <p:extLst>
      <p:ext uri="{BB962C8B-B14F-4D97-AF65-F5344CB8AC3E}">
        <p14:creationId xmlns:p14="http://schemas.microsoft.com/office/powerpoint/2010/main" val="199312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79834" y="3152176"/>
            <a:ext cx="4509602" cy="523220"/>
          </a:xfrm>
          <a:prstGeom prst="rect">
            <a:avLst/>
          </a:prstGeom>
        </p:spPr>
        <p:txBody>
          <a:bodyPr wrap="square">
            <a:spAutoFit/>
          </a:bodyPr>
          <a:lstStyle/>
          <a:p>
            <a:r>
              <a:rPr lang="en-US" sz="2800" b="1" dirty="0">
                <a:solidFill>
                  <a:schemeClr val="tx2"/>
                </a:solidFill>
              </a:rPr>
              <a:t> </a:t>
            </a:r>
            <a:endParaRPr lang="en-US" sz="2800"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362739" y="878921"/>
            <a:ext cx="6679661" cy="1569660"/>
          </a:xfrm>
          <a:prstGeom prst="rect">
            <a:avLst/>
          </a:prstGeom>
          <a:noFill/>
          <a:ln w="9525">
            <a:noFill/>
            <a:miter lim="800000"/>
            <a:headEnd/>
            <a:tailEnd/>
          </a:ln>
          <a:effectLst/>
        </p:spPr>
        <p:txBody>
          <a:bodyPr wrap="square">
            <a:spAutoFit/>
          </a:bodyPr>
          <a:lstStyle/>
          <a:p>
            <a:r>
              <a:rPr lang="en-US" sz="3200" b="1" dirty="0">
                <a:solidFill>
                  <a:srgbClr val="8FC331"/>
                </a:solidFill>
                <a:latin typeface="Arial Narrow" panose="020B0606020202030204" pitchFamily="34" charset="0"/>
                <a:cs typeface="Nirmala UI Semilight" panose="020B0402040204020203" pitchFamily="34" charset="0"/>
              </a:rPr>
              <a:t>A Big Thank You to </a:t>
            </a:r>
            <a:r>
              <a:rPr lang="en-US" sz="3200" b="1" dirty="0" err="1">
                <a:solidFill>
                  <a:srgbClr val="8FC331"/>
                </a:solidFill>
                <a:latin typeface="Arial Narrow" panose="020B0606020202030204" pitchFamily="34" charset="0"/>
                <a:cs typeface="Nirmala UI Semilight" panose="020B0402040204020203" pitchFamily="34" charset="0"/>
              </a:rPr>
              <a:t>Seybert’s</a:t>
            </a:r>
            <a:r>
              <a:rPr lang="en-US" sz="3200" b="1" dirty="0">
                <a:solidFill>
                  <a:srgbClr val="8FC331"/>
                </a:solidFill>
                <a:latin typeface="Arial Narrow" panose="020B0606020202030204" pitchFamily="34" charset="0"/>
                <a:cs typeface="Nirmala UI Semilight" panose="020B0402040204020203" pitchFamily="34" charset="0"/>
              </a:rPr>
              <a:t> nonprofit partners for taking the time to learn and share ideas</a:t>
            </a:r>
          </a:p>
        </p:txBody>
      </p:sp>
      <p:pic>
        <p:nvPicPr>
          <p:cNvPr id="6" name="Picture 5">
            <a:extLst>
              <a:ext uri="{FF2B5EF4-FFF2-40B4-BE49-F238E27FC236}">
                <a16:creationId xmlns:a16="http://schemas.microsoft.com/office/drawing/2014/main" id="{C69F2D6C-A467-4B99-AF0C-C35754D8E9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962" y="2635992"/>
            <a:ext cx="2771744" cy="2078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F70BD932-0640-4D23-8AF2-9533933C8C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93271" y="1145533"/>
            <a:ext cx="2467429" cy="185057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7D07515-A3C5-475B-8D7D-54A0CAAF07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67532" y="4877539"/>
            <a:ext cx="2572343" cy="1929257"/>
          </a:xfrm>
          <a:prstGeom prst="rect">
            <a:avLst/>
          </a:prstGeom>
          <a:ln>
            <a:noFill/>
          </a:ln>
          <a:effectLst>
            <a:softEdge rad="112500"/>
          </a:effectLst>
        </p:spPr>
      </p:pic>
      <p:pic>
        <p:nvPicPr>
          <p:cNvPr id="7" name="Picture 6">
            <a:extLst>
              <a:ext uri="{FF2B5EF4-FFF2-40B4-BE49-F238E27FC236}">
                <a16:creationId xmlns:a16="http://schemas.microsoft.com/office/drawing/2014/main" id="{25DAF9ED-7E72-48B4-AC0A-4594BF97F43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8714" y="3813835"/>
            <a:ext cx="2836544" cy="2127408"/>
          </a:xfrm>
          <a:prstGeom prst="rect">
            <a:avLst/>
          </a:prstGeom>
        </p:spPr>
      </p:pic>
      <p:pic>
        <p:nvPicPr>
          <p:cNvPr id="11" name="Picture 10">
            <a:extLst>
              <a:ext uri="{FF2B5EF4-FFF2-40B4-BE49-F238E27FC236}">
                <a16:creationId xmlns:a16="http://schemas.microsoft.com/office/drawing/2014/main" id="{24A28D41-3DDF-4E60-8A1F-2BF3FC7C05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9532" y="2886566"/>
            <a:ext cx="3703495" cy="2777621"/>
          </a:xfrm>
          <a:prstGeom prst="rect">
            <a:avLst/>
          </a:prstGeom>
        </p:spPr>
      </p:pic>
    </p:spTree>
    <p:extLst>
      <p:ext uri="{BB962C8B-B14F-4D97-AF65-F5344CB8AC3E}">
        <p14:creationId xmlns:p14="http://schemas.microsoft.com/office/powerpoint/2010/main" val="193793411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5239749" y="4658244"/>
            <a:ext cx="3453491" cy="2025365"/>
          </a:xfrm>
        </p:spPr>
      </p:pic>
      <p:sp>
        <p:nvSpPr>
          <p:cNvPr id="3" name="Rectangle 2"/>
          <p:cNvSpPr/>
          <p:nvPr/>
        </p:nvSpPr>
        <p:spPr>
          <a:xfrm>
            <a:off x="599283" y="5225007"/>
            <a:ext cx="4572000" cy="646331"/>
          </a:xfrm>
          <a:prstGeom prst="rect">
            <a:avLst/>
          </a:prstGeom>
        </p:spPr>
        <p:txBody>
          <a:bodyPr>
            <a:spAutoFit/>
          </a:bodyPr>
          <a:lstStyle/>
          <a:p>
            <a:r>
              <a:rPr lang="en-US" b="1" dirty="0">
                <a:solidFill>
                  <a:schemeClr val="tx2"/>
                </a:solidFill>
              </a:rPr>
              <a:t>WEBSITE</a:t>
            </a:r>
          </a:p>
          <a:p>
            <a:r>
              <a:rPr lang="en-US" b="1" dirty="0">
                <a:solidFill>
                  <a:schemeClr val="tx2"/>
                </a:solidFill>
              </a:rPr>
              <a:t>               www.seybertfoundation.org</a:t>
            </a:r>
            <a:endParaRPr lang="en-US" dirty="0">
              <a:solidFill>
                <a:schemeClr val="tx2"/>
              </a:solidFill>
            </a:endParaRPr>
          </a:p>
        </p:txBody>
      </p:sp>
      <p:sp>
        <p:nvSpPr>
          <p:cNvPr id="9" name="Rectangle 8"/>
          <p:cNvSpPr/>
          <p:nvPr/>
        </p:nvSpPr>
        <p:spPr>
          <a:xfrm>
            <a:off x="599283" y="4335079"/>
            <a:ext cx="4572000" cy="646331"/>
          </a:xfrm>
          <a:prstGeom prst="rect">
            <a:avLst/>
          </a:prstGeom>
        </p:spPr>
        <p:txBody>
          <a:bodyPr>
            <a:spAutoFit/>
          </a:bodyPr>
          <a:lstStyle/>
          <a:p>
            <a:r>
              <a:rPr lang="en-US" b="1" dirty="0">
                <a:solidFill>
                  <a:schemeClr val="tx2"/>
                </a:solidFill>
              </a:rPr>
              <a:t>TWITTER</a:t>
            </a:r>
          </a:p>
          <a:p>
            <a:r>
              <a:rPr lang="en-US" b="1" dirty="0">
                <a:solidFill>
                  <a:schemeClr val="tx2"/>
                </a:solidFill>
              </a:rPr>
              <a:t>               @</a:t>
            </a:r>
            <a:r>
              <a:rPr lang="en-US" b="1" dirty="0" err="1">
                <a:solidFill>
                  <a:schemeClr val="tx2"/>
                </a:solidFill>
              </a:rPr>
              <a:t>seybertphilly</a:t>
            </a:r>
            <a:endParaRPr lang="en-US" dirty="0">
              <a:solidFill>
                <a:schemeClr val="tx2"/>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470465" y="896567"/>
            <a:ext cx="5850286" cy="1754326"/>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Encouraging </a:t>
            </a:r>
            <a:r>
              <a:rPr lang="en-US" sz="3600" b="1" dirty="0" err="1">
                <a:solidFill>
                  <a:srgbClr val="8FC331"/>
                </a:solidFill>
                <a:latin typeface="Arial Narrow" panose="020B0606020202030204" pitchFamily="34" charset="0"/>
                <a:cs typeface="Nirmala UI Semilight" panose="020B0402040204020203" pitchFamily="34" charset="0"/>
              </a:rPr>
              <a:t>Seybert’s</a:t>
            </a:r>
            <a:r>
              <a:rPr lang="en-US" sz="3600" b="1" dirty="0">
                <a:solidFill>
                  <a:srgbClr val="8FC331"/>
                </a:solidFill>
                <a:latin typeface="Arial Narrow" panose="020B0606020202030204" pitchFamily="34" charset="0"/>
                <a:cs typeface="Nirmala UI Semilight" panose="020B0402040204020203" pitchFamily="34" charset="0"/>
              </a:rPr>
              <a:t> Partners to Connect &amp; Communicate</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1240" y="4487195"/>
            <a:ext cx="788846" cy="788846"/>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l="2458" t="13935"/>
          <a:stretch/>
        </p:blipFill>
        <p:spPr>
          <a:xfrm>
            <a:off x="7312254" y="1933947"/>
            <a:ext cx="4622937" cy="3059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E49ED5F-5AEE-490E-BCDD-85B78AF2B29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4828"/>
          <a:stretch/>
        </p:blipFill>
        <p:spPr>
          <a:xfrm>
            <a:off x="3408730" y="2772691"/>
            <a:ext cx="3040826" cy="1486329"/>
          </a:xfrm>
          <a:prstGeom prst="rect">
            <a:avLst/>
          </a:prstGeom>
        </p:spPr>
      </p:pic>
      <p:sp>
        <p:nvSpPr>
          <p:cNvPr id="7" name="TextBox 6">
            <a:extLst>
              <a:ext uri="{FF2B5EF4-FFF2-40B4-BE49-F238E27FC236}">
                <a16:creationId xmlns:a16="http://schemas.microsoft.com/office/drawing/2014/main" id="{92AA2498-EA99-4181-825C-40A12A5D1F17}"/>
              </a:ext>
            </a:extLst>
          </p:cNvPr>
          <p:cNvSpPr txBox="1"/>
          <p:nvPr/>
        </p:nvSpPr>
        <p:spPr>
          <a:xfrm>
            <a:off x="599283" y="3358777"/>
            <a:ext cx="2826334" cy="646331"/>
          </a:xfrm>
          <a:prstGeom prst="rect">
            <a:avLst/>
          </a:prstGeom>
          <a:noFill/>
        </p:spPr>
        <p:txBody>
          <a:bodyPr wrap="square" rtlCol="0">
            <a:spAutoFit/>
          </a:bodyPr>
          <a:lstStyle/>
          <a:p>
            <a:r>
              <a:rPr lang="en-US" b="1" dirty="0"/>
              <a:t>MANAGER</a:t>
            </a:r>
          </a:p>
          <a:p>
            <a:r>
              <a:rPr lang="en-US" b="1" dirty="0"/>
              <a:t>Diana </a:t>
            </a:r>
            <a:r>
              <a:rPr lang="en-US" b="1" dirty="0" err="1"/>
              <a:t>Loukedis</a:t>
            </a:r>
            <a:r>
              <a:rPr lang="en-US" b="1" dirty="0"/>
              <a:t> Doherty</a:t>
            </a:r>
          </a:p>
        </p:txBody>
      </p:sp>
      <p:sp>
        <p:nvSpPr>
          <p:cNvPr id="15" name="TextBox 14">
            <a:extLst>
              <a:ext uri="{FF2B5EF4-FFF2-40B4-BE49-F238E27FC236}">
                <a16:creationId xmlns:a16="http://schemas.microsoft.com/office/drawing/2014/main" id="{08856609-D750-4001-B2B5-276E837E71D8}"/>
              </a:ext>
            </a:extLst>
          </p:cNvPr>
          <p:cNvSpPr txBox="1"/>
          <p:nvPr/>
        </p:nvSpPr>
        <p:spPr>
          <a:xfrm>
            <a:off x="9022903" y="5243236"/>
            <a:ext cx="2957994" cy="1200329"/>
          </a:xfrm>
          <a:prstGeom prst="rect">
            <a:avLst/>
          </a:prstGeom>
          <a:noFill/>
        </p:spPr>
        <p:txBody>
          <a:bodyPr wrap="square" rtlCol="0">
            <a:spAutoFit/>
          </a:bodyPr>
          <a:lstStyle/>
          <a:p>
            <a:r>
              <a:rPr lang="en-US" b="1" dirty="0"/>
              <a:t>Members of </a:t>
            </a:r>
            <a:r>
              <a:rPr lang="en-US" b="1" dirty="0" err="1"/>
              <a:t>Seybert’s</a:t>
            </a:r>
            <a:r>
              <a:rPr lang="en-US" b="1" dirty="0"/>
              <a:t> Board of Directors participate in all site visits!</a:t>
            </a:r>
          </a:p>
        </p:txBody>
      </p:sp>
    </p:spTree>
    <p:extLst>
      <p:ext uri="{BB962C8B-B14F-4D97-AF65-F5344CB8AC3E}">
        <p14:creationId xmlns:p14="http://schemas.microsoft.com/office/powerpoint/2010/main" val="401458833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470465" y="896567"/>
            <a:ext cx="5850286" cy="646331"/>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Feedback on Symposium 2017</a:t>
            </a:r>
          </a:p>
        </p:txBody>
      </p:sp>
      <p:sp>
        <p:nvSpPr>
          <p:cNvPr id="15" name="TextBox 14">
            <a:extLst>
              <a:ext uri="{FF2B5EF4-FFF2-40B4-BE49-F238E27FC236}">
                <a16:creationId xmlns:a16="http://schemas.microsoft.com/office/drawing/2014/main" id="{08856609-D750-4001-B2B5-276E837E71D8}"/>
              </a:ext>
            </a:extLst>
          </p:cNvPr>
          <p:cNvSpPr txBox="1"/>
          <p:nvPr/>
        </p:nvSpPr>
        <p:spPr>
          <a:xfrm>
            <a:off x="6487967" y="1542898"/>
            <a:ext cx="2515955" cy="2585323"/>
          </a:xfrm>
          <a:prstGeom prst="rect">
            <a:avLst/>
          </a:prstGeom>
          <a:noFill/>
        </p:spPr>
        <p:txBody>
          <a:bodyPr wrap="square" rtlCol="0">
            <a:spAutoFit/>
          </a:bodyPr>
          <a:lstStyle/>
          <a:p>
            <a:r>
              <a:rPr lang="en-US" sz="1600" dirty="0">
                <a:solidFill>
                  <a:schemeClr val="accent2">
                    <a:lumMod val="75000"/>
                  </a:schemeClr>
                </a:solidFill>
              </a:rPr>
              <a:t>“The symposium was an extremely useful event - not only for the information the presenters provided, but for re-connecting with many of our past project partners and peers! Thank you!”</a:t>
            </a:r>
          </a:p>
          <a:p>
            <a:endParaRPr lang="en-US" b="1" dirty="0"/>
          </a:p>
        </p:txBody>
      </p:sp>
      <p:sp>
        <p:nvSpPr>
          <p:cNvPr id="4" name="TextBox 3">
            <a:extLst>
              <a:ext uri="{FF2B5EF4-FFF2-40B4-BE49-F238E27FC236}">
                <a16:creationId xmlns:a16="http://schemas.microsoft.com/office/drawing/2014/main" id="{6F8C8261-7477-4F59-B2A5-678DEF31B18F}"/>
              </a:ext>
            </a:extLst>
          </p:cNvPr>
          <p:cNvSpPr txBox="1"/>
          <p:nvPr/>
        </p:nvSpPr>
        <p:spPr>
          <a:xfrm>
            <a:off x="9092724" y="424241"/>
            <a:ext cx="2815189" cy="3693319"/>
          </a:xfrm>
          <a:prstGeom prst="rect">
            <a:avLst/>
          </a:prstGeom>
          <a:solidFill>
            <a:schemeClr val="bg1"/>
          </a:solidFill>
          <a:effectLst>
            <a:outerShdw blurRad="50800" dist="50800" dir="5400000" algn="ctr" rotWithShape="0">
              <a:schemeClr val="tx2">
                <a:lumMod val="60000"/>
                <a:lumOff val="40000"/>
              </a:schemeClr>
            </a:outerShdw>
          </a:effectLst>
        </p:spPr>
        <p:txBody>
          <a:bodyPr wrap="square" rtlCol="0">
            <a:spAutoFit/>
          </a:bodyPr>
          <a:lstStyle/>
          <a:p>
            <a:pPr lvl="0"/>
            <a:r>
              <a:rPr lang="en-US" dirty="0">
                <a:solidFill>
                  <a:schemeClr val="accent4"/>
                </a:solidFill>
                <a:effectLst>
                  <a:outerShdw dist="50800" dir="5400000" algn="ctr" rotWithShape="0">
                    <a:schemeClr val="tx2"/>
                  </a:outerShdw>
                </a:effectLst>
              </a:rPr>
              <a:t>“Kudos on an excellent inaugural event! The energy in the room was amazing and the content was well thought out. I was also able to make some promising connections and share resources. Looking forward to the next Symposium. Many thanks to the planning team and the speakers!”</a:t>
            </a:r>
          </a:p>
        </p:txBody>
      </p:sp>
      <p:sp>
        <p:nvSpPr>
          <p:cNvPr id="5" name="TextBox 4">
            <a:extLst>
              <a:ext uri="{FF2B5EF4-FFF2-40B4-BE49-F238E27FC236}">
                <a16:creationId xmlns:a16="http://schemas.microsoft.com/office/drawing/2014/main" id="{5B341174-3506-44C7-805B-2121B5329D96}"/>
              </a:ext>
            </a:extLst>
          </p:cNvPr>
          <p:cNvSpPr txBox="1"/>
          <p:nvPr/>
        </p:nvSpPr>
        <p:spPr>
          <a:xfrm>
            <a:off x="3284515" y="1590265"/>
            <a:ext cx="3162403" cy="2800767"/>
          </a:xfrm>
          <a:prstGeom prst="rect">
            <a:avLst/>
          </a:prstGeom>
          <a:noFill/>
        </p:spPr>
        <p:txBody>
          <a:bodyPr wrap="square" rtlCol="0">
            <a:spAutoFit/>
          </a:bodyPr>
          <a:lstStyle/>
          <a:p>
            <a:r>
              <a:rPr lang="en-US" sz="1600" dirty="0">
                <a:solidFill>
                  <a:schemeClr val="tx2">
                    <a:lumMod val="60000"/>
                    <a:lumOff val="40000"/>
                  </a:schemeClr>
                </a:solidFill>
                <a:effectLst>
                  <a:outerShdw dist="50800" dir="5400000" algn="ctr" rotWithShape="0">
                    <a:schemeClr val="bg2">
                      <a:lumMod val="50000"/>
                    </a:schemeClr>
                  </a:outerShdw>
                </a:effectLst>
              </a:rPr>
              <a:t>“This symposium was one of the best I have ever attended...it was well organized, offered content that was unusually pertinent for [my organization] and I connected with 5 people I have been eager to meet and collaborate with! This is a wonderful gift to small nonprofits with similar focuses.”</a:t>
            </a:r>
          </a:p>
        </p:txBody>
      </p:sp>
      <p:sp>
        <p:nvSpPr>
          <p:cNvPr id="10" name="TextBox 9">
            <a:extLst>
              <a:ext uri="{FF2B5EF4-FFF2-40B4-BE49-F238E27FC236}">
                <a16:creationId xmlns:a16="http://schemas.microsoft.com/office/drawing/2014/main" id="{049E6B3B-B12A-40FA-B49A-909BEEE39530}"/>
              </a:ext>
            </a:extLst>
          </p:cNvPr>
          <p:cNvSpPr txBox="1"/>
          <p:nvPr/>
        </p:nvSpPr>
        <p:spPr>
          <a:xfrm>
            <a:off x="6720114" y="4163594"/>
            <a:ext cx="5187799" cy="2062103"/>
          </a:xfrm>
          <a:prstGeom prst="rect">
            <a:avLst/>
          </a:prstGeom>
          <a:solidFill>
            <a:schemeClr val="bg1"/>
          </a:solidFill>
        </p:spPr>
        <p:txBody>
          <a:bodyPr wrap="square" rtlCol="0">
            <a:spAutoFit/>
          </a:bodyPr>
          <a:lstStyle/>
          <a:p>
            <a:r>
              <a:rPr lang="en-US" sz="1600" dirty="0">
                <a:solidFill>
                  <a:schemeClr val="bg2">
                    <a:lumMod val="50000"/>
                  </a:schemeClr>
                </a:solidFill>
                <a:effectLst>
                  <a:outerShdw blurRad="50800" dist="50800" dir="5400000" algn="ctr" rotWithShape="0">
                    <a:schemeClr val="tx1"/>
                  </a:outerShdw>
                </a:effectLst>
              </a:rPr>
              <a:t>“The </a:t>
            </a:r>
            <a:r>
              <a:rPr lang="en-US" sz="1600" dirty="0" err="1">
                <a:solidFill>
                  <a:schemeClr val="bg2">
                    <a:lumMod val="50000"/>
                  </a:schemeClr>
                </a:solidFill>
                <a:effectLst>
                  <a:outerShdw blurRad="50800" dist="50800" dir="5400000" algn="ctr" rotWithShape="0">
                    <a:schemeClr val="tx1"/>
                  </a:outerShdw>
                </a:effectLst>
              </a:rPr>
              <a:t>Seybert</a:t>
            </a:r>
            <a:r>
              <a:rPr lang="en-US" sz="1600" dirty="0">
                <a:solidFill>
                  <a:schemeClr val="bg2">
                    <a:lumMod val="50000"/>
                  </a:schemeClr>
                </a:solidFill>
                <a:effectLst>
                  <a:outerShdw blurRad="50800" dist="50800" dir="5400000" algn="ctr" rotWithShape="0">
                    <a:schemeClr val="tx1"/>
                  </a:outerShdw>
                </a:effectLst>
              </a:rPr>
              <a:t> Symposium expanded its important support and created a tool for even greater impact for its grantees. It was thoughtful and well done. One thing that really stood out to me was the offer by </a:t>
            </a:r>
            <a:r>
              <a:rPr lang="en-US" sz="1600" dirty="0" err="1">
                <a:solidFill>
                  <a:schemeClr val="bg2">
                    <a:lumMod val="50000"/>
                  </a:schemeClr>
                </a:solidFill>
                <a:effectLst>
                  <a:outerShdw blurRad="50800" dist="50800" dir="5400000" algn="ctr" rotWithShape="0">
                    <a:schemeClr val="tx1"/>
                  </a:outerShdw>
                </a:effectLst>
              </a:rPr>
              <a:t>Seybert</a:t>
            </a:r>
            <a:r>
              <a:rPr lang="en-US" sz="1600" dirty="0">
                <a:solidFill>
                  <a:schemeClr val="bg2">
                    <a:lumMod val="50000"/>
                  </a:schemeClr>
                </a:solidFill>
                <a:effectLst>
                  <a:outerShdw blurRad="50800" dist="50800" dir="5400000" algn="ctr" rotWithShape="0">
                    <a:schemeClr val="tx1"/>
                  </a:outerShdw>
                </a:effectLst>
              </a:rPr>
              <a:t> to advocate for grantees with other funders. It gave me a wonderful feeling to learn there is another voice that will support our efforts to create greater awareness in the funding community.”</a:t>
            </a:r>
          </a:p>
        </p:txBody>
      </p:sp>
      <p:sp>
        <p:nvSpPr>
          <p:cNvPr id="14" name="TextBox 13">
            <a:extLst>
              <a:ext uri="{FF2B5EF4-FFF2-40B4-BE49-F238E27FC236}">
                <a16:creationId xmlns:a16="http://schemas.microsoft.com/office/drawing/2014/main" id="{4E19FE38-563F-4AC5-99CB-D07A1AC2E033}"/>
              </a:ext>
            </a:extLst>
          </p:cNvPr>
          <p:cNvSpPr txBox="1"/>
          <p:nvPr/>
        </p:nvSpPr>
        <p:spPr>
          <a:xfrm>
            <a:off x="388657" y="2404416"/>
            <a:ext cx="2622662" cy="3539430"/>
          </a:xfrm>
          <a:prstGeom prst="rect">
            <a:avLst/>
          </a:prstGeom>
          <a:noFill/>
        </p:spPr>
        <p:txBody>
          <a:bodyPr wrap="square" rtlCol="0">
            <a:spAutoFit/>
          </a:bodyPr>
          <a:lstStyle/>
          <a:p>
            <a:r>
              <a:rPr lang="en-US" sz="1400" dirty="0">
                <a:solidFill>
                  <a:schemeClr val="accent4">
                    <a:lumMod val="75000"/>
                  </a:schemeClr>
                </a:solidFill>
                <a:effectLst>
                  <a:outerShdw blurRad="50800" dist="50800" dir="5400000" algn="ctr" rotWithShape="0">
                    <a:schemeClr val="tx1"/>
                  </a:outerShdw>
                </a:effectLst>
              </a:rPr>
              <a:t>“Thank you for organizing the symposium (many good "take-aways") and, even more for simply calling us together. The needs are so great in the city and yet, as one participant observed, there is an ingrained sense of competition because the "pot" of resources seems so small. The more we see and learn about each other and understand what, together, our impact is, the more open, I believe, we may be to collaboration and alignment.”</a:t>
            </a:r>
          </a:p>
        </p:txBody>
      </p:sp>
      <p:sp>
        <p:nvSpPr>
          <p:cNvPr id="16" name="TextBox 15">
            <a:extLst>
              <a:ext uri="{FF2B5EF4-FFF2-40B4-BE49-F238E27FC236}">
                <a16:creationId xmlns:a16="http://schemas.microsoft.com/office/drawing/2014/main" id="{23F64D16-CFF6-471C-B451-407FC6C11FCA}"/>
              </a:ext>
            </a:extLst>
          </p:cNvPr>
          <p:cNvSpPr txBox="1"/>
          <p:nvPr/>
        </p:nvSpPr>
        <p:spPr>
          <a:xfrm>
            <a:off x="3284515" y="4618471"/>
            <a:ext cx="3435599" cy="2308324"/>
          </a:xfrm>
          <a:prstGeom prst="rect">
            <a:avLst/>
          </a:prstGeom>
          <a:noFill/>
        </p:spPr>
        <p:txBody>
          <a:bodyPr wrap="square" rtlCol="0">
            <a:spAutoFit/>
          </a:bodyPr>
          <a:lstStyle/>
          <a:p>
            <a:r>
              <a:rPr lang="en-US" dirty="0">
                <a:solidFill>
                  <a:schemeClr val="accent3">
                    <a:lumMod val="75000"/>
                  </a:schemeClr>
                </a:solidFill>
                <a:effectLst>
                  <a:outerShdw dist="50800" dir="5400000" algn="ctr" rotWithShape="0">
                    <a:schemeClr val="tx1"/>
                  </a:outerShdw>
                </a:effectLst>
              </a:rPr>
              <a:t>“Truly one of the best events of its kind I've attended in the last few years. The speakers were knowledgeable, on point, and relevant, and the timing of the morning flowed nicely. Thank you!” </a:t>
            </a:r>
          </a:p>
          <a:p>
            <a:endParaRPr lang="en-US" dirty="0"/>
          </a:p>
        </p:txBody>
      </p:sp>
    </p:spTree>
    <p:extLst>
      <p:ext uri="{BB962C8B-B14F-4D97-AF65-F5344CB8AC3E}">
        <p14:creationId xmlns:p14="http://schemas.microsoft.com/office/powerpoint/2010/main" val="267591306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1036837" y="3600102"/>
            <a:ext cx="3911480" cy="1631216"/>
          </a:xfrm>
          <a:prstGeom prst="rect">
            <a:avLst/>
          </a:prstGeom>
        </p:spPr>
        <p:txBody>
          <a:bodyPr wrap="square">
            <a:spAutoFit/>
          </a:bodyPr>
          <a:lstStyle/>
          <a:p>
            <a:pPr algn="ctr"/>
            <a:r>
              <a:rPr lang="en-US" sz="2800" b="1" dirty="0">
                <a:solidFill>
                  <a:schemeClr val="tx2"/>
                </a:solidFill>
              </a:rPr>
              <a:t> </a:t>
            </a:r>
            <a:r>
              <a:rPr lang="en-US" sz="2400" b="1" dirty="0">
                <a:solidFill>
                  <a:schemeClr val="tx2"/>
                </a:solidFill>
              </a:rPr>
              <a:t>WELCOMING REMARKS</a:t>
            </a:r>
          </a:p>
          <a:p>
            <a:pPr algn="ctr"/>
            <a:r>
              <a:rPr lang="en-US" sz="2400" b="1" dirty="0" err="1">
                <a:solidFill>
                  <a:schemeClr val="tx2"/>
                </a:solidFill>
              </a:rPr>
              <a:t>Obinna</a:t>
            </a:r>
            <a:r>
              <a:rPr lang="en-US" sz="2400" b="1" dirty="0">
                <a:solidFill>
                  <a:schemeClr val="tx2"/>
                </a:solidFill>
              </a:rPr>
              <a:t> I. </a:t>
            </a:r>
            <a:r>
              <a:rPr lang="en-US" sz="2400" b="1" dirty="0" err="1">
                <a:solidFill>
                  <a:schemeClr val="tx2"/>
                </a:solidFill>
              </a:rPr>
              <a:t>Abara</a:t>
            </a:r>
            <a:r>
              <a:rPr lang="en-US" sz="2400" b="1" dirty="0">
                <a:solidFill>
                  <a:schemeClr val="tx2"/>
                </a:solidFill>
              </a:rPr>
              <a:t>, Esq., Vice President, </a:t>
            </a:r>
          </a:p>
          <a:p>
            <a:pPr algn="ctr"/>
            <a:r>
              <a:rPr lang="en-US" sz="2400" b="1" dirty="0">
                <a:solidFill>
                  <a:schemeClr val="tx2"/>
                </a:solidFill>
              </a:rPr>
              <a:t>Board of Directors</a:t>
            </a:r>
            <a:endParaRPr lang="en-US" sz="2400"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123384" y="1023970"/>
            <a:ext cx="7315200" cy="1754326"/>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  SYMPOSIUM 2017</a:t>
            </a:r>
          </a:p>
          <a:p>
            <a:r>
              <a:rPr lang="en-US" sz="3600" b="1" dirty="0">
                <a:solidFill>
                  <a:srgbClr val="8FC331"/>
                </a:solidFill>
                <a:latin typeface="Arial Narrow" panose="020B0606020202030204" pitchFamily="34" charset="0"/>
                <a:cs typeface="Nirmala UI Semilight" panose="020B0402040204020203" pitchFamily="34" charset="0"/>
              </a:rPr>
              <a:t>August 16</a:t>
            </a:r>
            <a:r>
              <a:rPr lang="en-US" sz="3600" b="1" baseline="30000" dirty="0">
                <a:solidFill>
                  <a:srgbClr val="8FC331"/>
                </a:solidFill>
                <a:latin typeface="Arial Narrow" panose="020B0606020202030204" pitchFamily="34" charset="0"/>
                <a:cs typeface="Nirmala UI Semilight" panose="020B0402040204020203" pitchFamily="34" charset="0"/>
              </a:rPr>
              <a:t>th</a:t>
            </a:r>
            <a:r>
              <a:rPr lang="en-US" sz="3600" b="1" dirty="0">
                <a:solidFill>
                  <a:srgbClr val="8FC331"/>
                </a:solidFill>
                <a:latin typeface="Arial Narrow" panose="020B0606020202030204" pitchFamily="34" charset="0"/>
                <a:cs typeface="Nirmala UI Semilight" panose="020B0402040204020203" pitchFamily="34" charset="0"/>
              </a:rPr>
              <a:t>, 2017- 9 AM to Noon</a:t>
            </a:r>
          </a:p>
          <a:p>
            <a:r>
              <a:rPr lang="en-US" sz="3600" b="1" dirty="0">
                <a:solidFill>
                  <a:srgbClr val="8FC331"/>
                </a:solidFill>
                <a:latin typeface="Arial Narrow" panose="020B0606020202030204" pitchFamily="34" charset="0"/>
                <a:cs typeface="Nirmala UI Semilight" panose="020B0402040204020203" pitchFamily="34" charset="0"/>
              </a:rPr>
              <a:t>Friends Center, Philadelphia PA</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9436" y="2981912"/>
            <a:ext cx="4078985" cy="3059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243790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79834" y="3152176"/>
            <a:ext cx="4509602" cy="523220"/>
          </a:xfrm>
          <a:prstGeom prst="rect">
            <a:avLst/>
          </a:prstGeom>
        </p:spPr>
        <p:txBody>
          <a:bodyPr wrap="square">
            <a:spAutoFit/>
          </a:bodyPr>
          <a:lstStyle/>
          <a:p>
            <a:r>
              <a:rPr lang="en-US" sz="2800" b="1" dirty="0">
                <a:solidFill>
                  <a:schemeClr val="tx2"/>
                </a:solidFill>
              </a:rPr>
              <a:t> </a:t>
            </a:r>
            <a:endParaRPr lang="en-US" sz="2800"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348671" y="856818"/>
            <a:ext cx="7315200" cy="1754326"/>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More than 70 leaders from Philadelphia’s youth-serving nonprofit organizations in attendance…</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9037" y="2783941"/>
            <a:ext cx="4078985" cy="3059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C69F2D6C-A467-4B99-AF0C-C35754D8E9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9070" y="2783941"/>
            <a:ext cx="4078984" cy="3059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843961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79834" y="3152176"/>
            <a:ext cx="4509602" cy="523220"/>
          </a:xfrm>
          <a:prstGeom prst="rect">
            <a:avLst/>
          </a:prstGeom>
        </p:spPr>
        <p:txBody>
          <a:bodyPr wrap="square">
            <a:spAutoFit/>
          </a:bodyPr>
          <a:lstStyle/>
          <a:p>
            <a:r>
              <a:rPr lang="en-US" sz="2800" b="1" dirty="0">
                <a:solidFill>
                  <a:schemeClr val="tx2"/>
                </a:solidFill>
              </a:rPr>
              <a:t> </a:t>
            </a:r>
            <a:endParaRPr lang="en-US" sz="2800"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348671" y="846998"/>
            <a:ext cx="7315200" cy="1200329"/>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A morning dedicated to sharing, learning and networking together</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7287" y="3413786"/>
            <a:ext cx="4078984" cy="3059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C69F2D6C-A467-4B99-AF0C-C35754D8E9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0763" y="2224299"/>
            <a:ext cx="4078984" cy="3059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146049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79834" y="3152176"/>
            <a:ext cx="4509602" cy="523220"/>
          </a:xfrm>
          <a:prstGeom prst="rect">
            <a:avLst/>
          </a:prstGeom>
        </p:spPr>
        <p:txBody>
          <a:bodyPr wrap="square">
            <a:spAutoFit/>
          </a:bodyPr>
          <a:lstStyle/>
          <a:p>
            <a:r>
              <a:rPr lang="en-US" sz="2800" b="1" dirty="0">
                <a:solidFill>
                  <a:schemeClr val="tx2"/>
                </a:solidFill>
              </a:rPr>
              <a:t> </a:t>
            </a:r>
            <a:endParaRPr lang="en-US" sz="2800"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348671" y="1153373"/>
            <a:ext cx="7315200" cy="1754326"/>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Session 1</a:t>
            </a:r>
          </a:p>
          <a:p>
            <a:r>
              <a:rPr lang="en-US" sz="3600" b="1" dirty="0">
                <a:latin typeface="Arial Narrow" panose="020B0606020202030204" pitchFamily="34" charset="0"/>
                <a:cs typeface="Nirmala UI Semilight" panose="020B0402040204020203" pitchFamily="34" charset="0"/>
              </a:rPr>
              <a:t>Building an Effective Board at Every Stage of the Organizational Lifecycle</a:t>
            </a:r>
          </a:p>
        </p:txBody>
      </p:sp>
      <p:pic>
        <p:nvPicPr>
          <p:cNvPr id="6" name="Picture 5">
            <a:extLst>
              <a:ext uri="{FF2B5EF4-FFF2-40B4-BE49-F238E27FC236}">
                <a16:creationId xmlns:a16="http://schemas.microsoft.com/office/drawing/2014/main" id="{C69F2D6C-A467-4B99-AF0C-C35754D8E9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247" t="16437" r="9557" b="3937"/>
          <a:stretch/>
        </p:blipFill>
        <p:spPr>
          <a:xfrm>
            <a:off x="4833344" y="3152176"/>
            <a:ext cx="2345854" cy="3029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4DAA1A5E-4AF6-473E-8B5C-FB343D1A44B6}"/>
              </a:ext>
            </a:extLst>
          </p:cNvPr>
          <p:cNvSpPr txBox="1"/>
          <p:nvPr/>
        </p:nvSpPr>
        <p:spPr>
          <a:xfrm>
            <a:off x="1621454" y="3028153"/>
            <a:ext cx="3867982" cy="646331"/>
          </a:xfrm>
          <a:prstGeom prst="rect">
            <a:avLst/>
          </a:prstGeom>
          <a:noFill/>
        </p:spPr>
        <p:txBody>
          <a:bodyPr wrap="square" rtlCol="0">
            <a:spAutoFit/>
          </a:bodyPr>
          <a:lstStyle/>
          <a:p>
            <a:r>
              <a:rPr lang="en-US" b="1" dirty="0"/>
              <a:t>Presenter: Ellen Greenberg, Partnering for Change</a:t>
            </a:r>
          </a:p>
        </p:txBody>
      </p:sp>
      <p:pic>
        <p:nvPicPr>
          <p:cNvPr id="9" name="Picture 8">
            <a:extLst>
              <a:ext uri="{FF2B5EF4-FFF2-40B4-BE49-F238E27FC236}">
                <a16:creationId xmlns:a16="http://schemas.microsoft.com/office/drawing/2014/main" id="{EB344AF2-581E-4C94-962D-FBFEBA9B6D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2354" y="4298221"/>
            <a:ext cx="1631179" cy="2174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EAEE5341-ED1B-46C5-8DE9-6A4350218BE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6034"/>
          <a:stretch/>
        </p:blipFill>
        <p:spPr>
          <a:xfrm>
            <a:off x="7695156" y="3351318"/>
            <a:ext cx="4244688" cy="2354720"/>
          </a:xfrm>
          <a:prstGeom prst="rect">
            <a:avLst/>
          </a:prstGeom>
        </p:spPr>
      </p:pic>
    </p:spTree>
    <p:extLst>
      <p:ext uri="{BB962C8B-B14F-4D97-AF65-F5344CB8AC3E}">
        <p14:creationId xmlns:p14="http://schemas.microsoft.com/office/powerpoint/2010/main" val="304424472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79834" y="3152176"/>
            <a:ext cx="4509602" cy="523220"/>
          </a:xfrm>
          <a:prstGeom prst="rect">
            <a:avLst/>
          </a:prstGeom>
        </p:spPr>
        <p:txBody>
          <a:bodyPr wrap="square">
            <a:spAutoFit/>
          </a:bodyPr>
          <a:lstStyle/>
          <a:p>
            <a:r>
              <a:rPr lang="en-US" sz="2800" b="1" dirty="0">
                <a:solidFill>
                  <a:schemeClr val="tx2"/>
                </a:solidFill>
              </a:rPr>
              <a:t> </a:t>
            </a:r>
            <a:endParaRPr lang="en-US" sz="2800"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348671" y="1153373"/>
            <a:ext cx="7315200" cy="1200329"/>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Session 2</a:t>
            </a:r>
          </a:p>
          <a:p>
            <a:r>
              <a:rPr lang="en-US" sz="3600" b="1" dirty="0">
                <a:latin typeface="Arial Narrow" panose="020B0606020202030204" pitchFamily="34" charset="0"/>
                <a:cs typeface="Nirmala UI Semilight" panose="020B0402040204020203" pitchFamily="34" charset="0"/>
              </a:rPr>
              <a:t>Networking for Success</a:t>
            </a:r>
          </a:p>
        </p:txBody>
      </p:sp>
      <p:pic>
        <p:nvPicPr>
          <p:cNvPr id="6" name="Picture 5">
            <a:extLst>
              <a:ext uri="{FF2B5EF4-FFF2-40B4-BE49-F238E27FC236}">
                <a16:creationId xmlns:a16="http://schemas.microsoft.com/office/drawing/2014/main" id="{C69F2D6C-A467-4B99-AF0C-C35754D8E9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5438" y="2547919"/>
            <a:ext cx="2272477" cy="3029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4DAA1A5E-4AF6-473E-8B5C-FB343D1A44B6}"/>
              </a:ext>
            </a:extLst>
          </p:cNvPr>
          <p:cNvSpPr txBox="1"/>
          <p:nvPr/>
        </p:nvSpPr>
        <p:spPr>
          <a:xfrm>
            <a:off x="1621454" y="3028153"/>
            <a:ext cx="3919697" cy="646331"/>
          </a:xfrm>
          <a:prstGeom prst="rect">
            <a:avLst/>
          </a:prstGeom>
          <a:noFill/>
        </p:spPr>
        <p:txBody>
          <a:bodyPr wrap="square" rtlCol="0">
            <a:spAutoFit/>
          </a:bodyPr>
          <a:lstStyle/>
          <a:p>
            <a:r>
              <a:rPr lang="en-US" b="1" dirty="0"/>
              <a:t>Presenter: Rebecca Fabiano, </a:t>
            </a:r>
            <a:r>
              <a:rPr lang="en-US" b="1" dirty="0" err="1"/>
              <a:t>FabYouth</a:t>
            </a:r>
            <a:r>
              <a:rPr lang="en-US" b="1" dirty="0"/>
              <a:t> Philly</a:t>
            </a:r>
          </a:p>
        </p:txBody>
      </p:sp>
      <p:pic>
        <p:nvPicPr>
          <p:cNvPr id="9" name="Picture 8">
            <a:extLst>
              <a:ext uri="{FF2B5EF4-FFF2-40B4-BE49-F238E27FC236}">
                <a16:creationId xmlns:a16="http://schemas.microsoft.com/office/drawing/2014/main" id="{EB344AF2-581E-4C94-962D-FBFEBA9B6D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8486" y="4298222"/>
            <a:ext cx="2149470" cy="1612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C6770B25-2EA4-4A2B-8151-A7D64FBD74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94" t="29802" r="12765"/>
          <a:stretch/>
        </p:blipFill>
        <p:spPr>
          <a:xfrm>
            <a:off x="8062305" y="1631400"/>
            <a:ext cx="3506234" cy="2027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738973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79834" y="3152176"/>
            <a:ext cx="4509602" cy="523220"/>
          </a:xfrm>
          <a:prstGeom prst="rect">
            <a:avLst/>
          </a:prstGeom>
        </p:spPr>
        <p:txBody>
          <a:bodyPr wrap="square">
            <a:spAutoFit/>
          </a:bodyPr>
          <a:lstStyle/>
          <a:p>
            <a:r>
              <a:rPr lang="en-US" sz="2800" b="1" dirty="0">
                <a:solidFill>
                  <a:schemeClr val="tx2"/>
                </a:solidFill>
              </a:rPr>
              <a:t> </a:t>
            </a:r>
            <a:endParaRPr lang="en-US" sz="2800"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348671" y="1153373"/>
            <a:ext cx="7315200" cy="1200329"/>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Session 3</a:t>
            </a:r>
          </a:p>
          <a:p>
            <a:r>
              <a:rPr lang="en-US" sz="3600" b="1" dirty="0">
                <a:latin typeface="Arial Narrow" panose="020B0606020202030204" pitchFamily="34" charset="0"/>
                <a:cs typeface="Nirmala UI Semilight" panose="020B0402040204020203" pitchFamily="34" charset="0"/>
              </a:rPr>
              <a:t>Using Data to Communicate Impact</a:t>
            </a:r>
          </a:p>
        </p:txBody>
      </p:sp>
      <p:pic>
        <p:nvPicPr>
          <p:cNvPr id="6" name="Picture 5">
            <a:extLst>
              <a:ext uri="{FF2B5EF4-FFF2-40B4-BE49-F238E27FC236}">
                <a16:creationId xmlns:a16="http://schemas.microsoft.com/office/drawing/2014/main" id="{C69F2D6C-A467-4B99-AF0C-C35754D8E9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5438" y="2414591"/>
            <a:ext cx="3333990" cy="2500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4DAA1A5E-4AF6-473E-8B5C-FB343D1A44B6}"/>
              </a:ext>
            </a:extLst>
          </p:cNvPr>
          <p:cNvSpPr txBox="1"/>
          <p:nvPr/>
        </p:nvSpPr>
        <p:spPr>
          <a:xfrm>
            <a:off x="1621454" y="3028153"/>
            <a:ext cx="3867982" cy="369332"/>
          </a:xfrm>
          <a:prstGeom prst="rect">
            <a:avLst/>
          </a:prstGeom>
          <a:noFill/>
        </p:spPr>
        <p:txBody>
          <a:bodyPr wrap="square" rtlCol="0">
            <a:spAutoFit/>
          </a:bodyPr>
          <a:lstStyle/>
          <a:p>
            <a:r>
              <a:rPr lang="en-US" dirty="0"/>
              <a:t>Presenter: Kasey Thompson</a:t>
            </a:r>
          </a:p>
        </p:txBody>
      </p:sp>
      <p:pic>
        <p:nvPicPr>
          <p:cNvPr id="11" name="Picture 10" descr="Slide1.jpg">
            <a:extLst>
              <a:ext uri="{FF2B5EF4-FFF2-40B4-BE49-F238E27FC236}">
                <a16:creationId xmlns:a16="http://schemas.microsoft.com/office/drawing/2014/main" id="{D971D5CE-0363-4961-824B-1B7AD5D095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076" y="4021222"/>
            <a:ext cx="4408362" cy="2529661"/>
          </a:xfrm>
          <a:prstGeom prst="rect">
            <a:avLst/>
          </a:prstGeom>
        </p:spPr>
      </p:pic>
      <p:pic>
        <p:nvPicPr>
          <p:cNvPr id="4" name="Picture 3">
            <a:extLst>
              <a:ext uri="{FF2B5EF4-FFF2-40B4-BE49-F238E27FC236}">
                <a16:creationId xmlns:a16="http://schemas.microsoft.com/office/drawing/2014/main" id="{50C41E69-8459-47AE-BABD-44C85B4CE6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9309" y="4248559"/>
            <a:ext cx="2766647" cy="20749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5852820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348671" y="1153373"/>
            <a:ext cx="7315200" cy="1200329"/>
          </a:xfrm>
          <a:prstGeom prst="rect">
            <a:avLst/>
          </a:prstGeom>
          <a:noFill/>
          <a:ln w="9525">
            <a:noFill/>
            <a:miter lim="800000"/>
            <a:headEnd/>
            <a:tailEnd/>
          </a:ln>
          <a:effectLst/>
        </p:spPr>
        <p:txBody>
          <a:bodyPr wrap="square">
            <a:spAutoFit/>
          </a:bodyPr>
          <a:lstStyle/>
          <a:p>
            <a:r>
              <a:rPr lang="en-US" sz="3600" b="1" dirty="0">
                <a:solidFill>
                  <a:srgbClr val="8FC331"/>
                </a:solidFill>
                <a:latin typeface="Arial Narrow" panose="020B0606020202030204" pitchFamily="34" charset="0"/>
                <a:cs typeface="Nirmala UI Semilight" panose="020B0402040204020203" pitchFamily="34" charset="0"/>
              </a:rPr>
              <a:t>Announcing </a:t>
            </a:r>
            <a:r>
              <a:rPr lang="en-US" sz="3600" b="1" dirty="0" err="1">
                <a:solidFill>
                  <a:srgbClr val="8FC331"/>
                </a:solidFill>
                <a:latin typeface="Arial Narrow" panose="020B0606020202030204" pitchFamily="34" charset="0"/>
                <a:cs typeface="Nirmala UI Semilight" panose="020B0402040204020203" pitchFamily="34" charset="0"/>
              </a:rPr>
              <a:t>Seybert’s</a:t>
            </a:r>
            <a:r>
              <a:rPr lang="en-US" sz="3600" b="1" dirty="0">
                <a:solidFill>
                  <a:srgbClr val="8FC331"/>
                </a:solidFill>
                <a:latin typeface="Arial Narrow" panose="020B0606020202030204" pitchFamily="34" charset="0"/>
                <a:cs typeface="Nirmala UI Semilight" panose="020B0402040204020203" pitchFamily="34" charset="0"/>
              </a:rPr>
              <a:t> Historic Merger with Western Association</a:t>
            </a:r>
          </a:p>
        </p:txBody>
      </p:sp>
      <p:pic>
        <p:nvPicPr>
          <p:cNvPr id="6" name="Picture 5">
            <a:extLst>
              <a:ext uri="{FF2B5EF4-FFF2-40B4-BE49-F238E27FC236}">
                <a16:creationId xmlns:a16="http://schemas.microsoft.com/office/drawing/2014/main" id="{C69F2D6C-A467-4B99-AF0C-C35754D8E9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3867" y="3540648"/>
            <a:ext cx="3235569" cy="2426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4DAA1A5E-4AF6-473E-8B5C-FB343D1A44B6}"/>
              </a:ext>
            </a:extLst>
          </p:cNvPr>
          <p:cNvSpPr txBox="1"/>
          <p:nvPr/>
        </p:nvSpPr>
        <p:spPr>
          <a:xfrm>
            <a:off x="2362522" y="2700081"/>
            <a:ext cx="3178629" cy="646331"/>
          </a:xfrm>
          <a:prstGeom prst="rect">
            <a:avLst/>
          </a:prstGeom>
          <a:noFill/>
        </p:spPr>
        <p:txBody>
          <a:bodyPr wrap="square" rtlCol="0">
            <a:spAutoFit/>
          </a:bodyPr>
          <a:lstStyle/>
          <a:p>
            <a:r>
              <a:rPr lang="en-US" b="1" dirty="0"/>
              <a:t>Rich Sedmak, President, Board of Directors</a:t>
            </a:r>
          </a:p>
        </p:txBody>
      </p:sp>
      <p:pic>
        <p:nvPicPr>
          <p:cNvPr id="7" name="Picture 6">
            <a:extLst>
              <a:ext uri="{FF2B5EF4-FFF2-40B4-BE49-F238E27FC236}">
                <a16:creationId xmlns:a16="http://schemas.microsoft.com/office/drawing/2014/main" id="{6646DE0B-D205-4941-92E6-8090163C0FA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63469" y="2413598"/>
            <a:ext cx="2713195" cy="2792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454730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979834" y="3152176"/>
            <a:ext cx="4509602" cy="523220"/>
          </a:xfrm>
          <a:prstGeom prst="rect">
            <a:avLst/>
          </a:prstGeom>
        </p:spPr>
        <p:txBody>
          <a:bodyPr wrap="square">
            <a:spAutoFit/>
          </a:bodyPr>
          <a:lstStyle/>
          <a:p>
            <a:r>
              <a:rPr lang="en-US" sz="2800" b="1" dirty="0">
                <a:solidFill>
                  <a:schemeClr val="tx2"/>
                </a:solidFill>
              </a:rPr>
              <a:t> </a:t>
            </a:r>
            <a:endParaRPr lang="en-US" sz="2800" dirty="0">
              <a:solidFill>
                <a:schemeClr val="tx2"/>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03" y="202164"/>
            <a:ext cx="5097148" cy="2202252"/>
          </a:xfrm>
          <a:prstGeom prst="rect">
            <a:avLst/>
          </a:prstGeom>
        </p:spPr>
      </p:pic>
      <p:sp>
        <p:nvSpPr>
          <p:cNvPr id="12" name="Text Box 6"/>
          <p:cNvSpPr txBox="1">
            <a:spLocks noChangeArrowheads="1"/>
          </p:cNvSpPr>
          <p:nvPr/>
        </p:nvSpPr>
        <p:spPr bwMode="auto">
          <a:xfrm>
            <a:off x="2188883" y="1105155"/>
            <a:ext cx="5546775" cy="1569660"/>
          </a:xfrm>
          <a:prstGeom prst="rect">
            <a:avLst/>
          </a:prstGeom>
          <a:noFill/>
          <a:ln w="9525">
            <a:noFill/>
            <a:miter lim="800000"/>
            <a:headEnd/>
            <a:tailEnd/>
          </a:ln>
          <a:effectLst/>
        </p:spPr>
        <p:txBody>
          <a:bodyPr wrap="square">
            <a:spAutoFit/>
          </a:bodyPr>
          <a:lstStyle/>
          <a:p>
            <a:r>
              <a:rPr lang="en-US" sz="3200" b="1" dirty="0">
                <a:solidFill>
                  <a:srgbClr val="8FC331"/>
                </a:solidFill>
                <a:latin typeface="Arial Narrow" panose="020B0606020202030204" pitchFamily="34" charset="0"/>
                <a:cs typeface="Nirmala UI Semilight" panose="020B0402040204020203" pitchFamily="34" charset="0"/>
              </a:rPr>
              <a:t>Acknowledging </a:t>
            </a:r>
            <a:r>
              <a:rPr lang="en-US" sz="3200" b="1" dirty="0" err="1">
                <a:solidFill>
                  <a:srgbClr val="8FC331"/>
                </a:solidFill>
                <a:latin typeface="Arial Narrow" panose="020B0606020202030204" pitchFamily="34" charset="0"/>
                <a:cs typeface="Nirmala UI Semilight" panose="020B0402040204020203" pitchFamily="34" charset="0"/>
              </a:rPr>
              <a:t>Seybert’s</a:t>
            </a:r>
            <a:r>
              <a:rPr lang="en-US" sz="3200" b="1" dirty="0">
                <a:solidFill>
                  <a:srgbClr val="8FC331"/>
                </a:solidFill>
                <a:latin typeface="Arial Narrow" panose="020B0606020202030204" pitchFamily="34" charset="0"/>
                <a:cs typeface="Nirmala UI Semilight" panose="020B0402040204020203" pitchFamily="34" charset="0"/>
              </a:rPr>
              <a:t> six Board members in attendance- now that’s dedication!</a:t>
            </a:r>
          </a:p>
        </p:txBody>
      </p:sp>
      <p:sp>
        <p:nvSpPr>
          <p:cNvPr id="2" name="TextBox 1">
            <a:extLst>
              <a:ext uri="{FF2B5EF4-FFF2-40B4-BE49-F238E27FC236}">
                <a16:creationId xmlns:a16="http://schemas.microsoft.com/office/drawing/2014/main" id="{4DAA1A5E-4AF6-473E-8B5C-FB343D1A44B6}"/>
              </a:ext>
            </a:extLst>
          </p:cNvPr>
          <p:cNvSpPr txBox="1"/>
          <p:nvPr/>
        </p:nvSpPr>
        <p:spPr>
          <a:xfrm>
            <a:off x="2580343" y="3917069"/>
            <a:ext cx="3134429" cy="1569660"/>
          </a:xfrm>
          <a:prstGeom prst="rect">
            <a:avLst/>
          </a:prstGeom>
          <a:noFill/>
        </p:spPr>
        <p:txBody>
          <a:bodyPr wrap="square" rtlCol="0">
            <a:spAutoFit/>
          </a:bodyPr>
          <a:lstStyle/>
          <a:p>
            <a:r>
              <a:rPr lang="en-US" sz="1600" b="1" dirty="0"/>
              <a:t>Linda A. White</a:t>
            </a:r>
          </a:p>
          <a:p>
            <a:r>
              <a:rPr lang="en-US" sz="1600" b="1" dirty="0"/>
              <a:t>Cicely Peterson-Mangum, Esq.</a:t>
            </a:r>
          </a:p>
          <a:p>
            <a:r>
              <a:rPr lang="en-US" sz="1600" b="1" dirty="0"/>
              <a:t>Deepa Vasudevan</a:t>
            </a:r>
          </a:p>
          <a:p>
            <a:r>
              <a:rPr lang="en-US" sz="1600" b="1" dirty="0" err="1"/>
              <a:t>Obinna</a:t>
            </a:r>
            <a:r>
              <a:rPr lang="en-US" sz="1600" b="1" dirty="0"/>
              <a:t> I. </a:t>
            </a:r>
            <a:r>
              <a:rPr lang="en-US" sz="1600" b="1" dirty="0" err="1"/>
              <a:t>Abara</a:t>
            </a:r>
            <a:r>
              <a:rPr lang="en-US" sz="1600" b="1" dirty="0"/>
              <a:t>, Esq.</a:t>
            </a:r>
          </a:p>
          <a:p>
            <a:r>
              <a:rPr lang="en-US" sz="1600" b="1" dirty="0"/>
              <a:t>Marissa Meyers</a:t>
            </a:r>
          </a:p>
          <a:p>
            <a:r>
              <a:rPr lang="en-US" sz="1600" b="1" dirty="0"/>
              <a:t>Rich Sedmak</a:t>
            </a:r>
          </a:p>
        </p:txBody>
      </p:sp>
      <p:pic>
        <p:nvPicPr>
          <p:cNvPr id="4" name="Picture 3">
            <a:extLst>
              <a:ext uri="{FF2B5EF4-FFF2-40B4-BE49-F238E27FC236}">
                <a16:creationId xmlns:a16="http://schemas.microsoft.com/office/drawing/2014/main" id="{F70BD932-0640-4D23-8AF2-9533933C8C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7290" y="4155250"/>
            <a:ext cx="2467429" cy="185057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7D07515-A3C5-475B-8D7D-54A0CAAF07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583" y="3152176"/>
            <a:ext cx="1991424" cy="2655231"/>
          </a:xfrm>
          <a:prstGeom prst="rect">
            <a:avLst/>
          </a:prstGeom>
          <a:ln>
            <a:noFill/>
          </a:ln>
          <a:effectLst>
            <a:softEdge rad="112500"/>
          </a:effectLst>
        </p:spPr>
      </p:pic>
      <p:pic>
        <p:nvPicPr>
          <p:cNvPr id="13" name="Picture 12">
            <a:extLst>
              <a:ext uri="{FF2B5EF4-FFF2-40B4-BE49-F238E27FC236}">
                <a16:creationId xmlns:a16="http://schemas.microsoft.com/office/drawing/2014/main" id="{B8FB9FB0-EA20-4E43-BF59-238E4BE1168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4157" r="-3206"/>
          <a:stretch/>
        </p:blipFill>
        <p:spPr>
          <a:xfrm>
            <a:off x="5714772" y="3152176"/>
            <a:ext cx="2844333" cy="3089474"/>
          </a:xfrm>
          <a:prstGeom prst="rect">
            <a:avLst/>
          </a:prstGeom>
        </p:spPr>
      </p:pic>
      <p:pic>
        <p:nvPicPr>
          <p:cNvPr id="6" name="Picture 5">
            <a:extLst>
              <a:ext uri="{FF2B5EF4-FFF2-40B4-BE49-F238E27FC236}">
                <a16:creationId xmlns:a16="http://schemas.microsoft.com/office/drawing/2014/main" id="{C69F2D6C-A467-4B99-AF0C-C35754D8E9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35658" y="359354"/>
            <a:ext cx="4072577" cy="3054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8671516"/>
      </p:ext>
    </p:extLst>
  </p:cSld>
  <p:clrMapOvr>
    <a:masterClrMapping/>
  </p:clrMapOvr>
  <p:transition>
    <p:wipe dir="r"/>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130</TotalTime>
  <Words>569</Words>
  <Application>Microsoft Office PowerPoint</Application>
  <PresentationFormat>Widescreen</PresentationFormat>
  <Paragraphs>60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Josh Rakoski</cp:lastModifiedBy>
  <cp:revision>20</cp:revision>
  <dcterms:created xsi:type="dcterms:W3CDTF">2017-08-16T01:33:52Z</dcterms:created>
  <dcterms:modified xsi:type="dcterms:W3CDTF">2023-02-08T14:25:26Z</dcterms:modified>
</cp:coreProperties>
</file>